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2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EB86D-97E5-4D05-AB90-7E30726CC6D3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EDCDA-5220-4B35-AB28-624910EBC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27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Fundamental question in ecology: where are organisms distributed on the landscape?  Where are they and where aren’t they? And why do we find animals where we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EDCDA-5220-4B35-AB28-624910EBC7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8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Imperfect detection can arise lots of ways: cryptic species, difficult-to-search habitat, variance in surveyor skill…</a:t>
            </a:r>
          </a:p>
          <a:p>
            <a:r>
              <a:rPr lang="en-US" dirty="0"/>
              <a:t>Others might be weather, phenology, behavior, etc.</a:t>
            </a:r>
          </a:p>
          <a:p>
            <a:r>
              <a:rPr lang="en-US" dirty="0"/>
              <a:t>We’ll see how </a:t>
            </a:r>
            <a:r>
              <a:rPr lang="en-US" dirty="0" err="1"/>
              <a:t>occu</a:t>
            </a:r>
            <a:r>
              <a:rPr lang="en-US" dirty="0"/>
              <a:t> is a way to estimate both occupancy proportion/probability and probability of detection AT THE SAME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EDCDA-5220-4B35-AB28-624910EBC7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16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170BC-6756-489F-8D4F-B1AB390A3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E9D14-E5D4-4AC0-A640-8E2CF176A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C0EF1-2A00-4190-A86A-838957F9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CCDB-3A5E-4C82-8D0F-11BD3F638E3C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1FEB8-EEEC-42E2-8931-881C2767D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16A6E-B7CC-41A1-9CFA-3868A461C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1FBE2-3A22-4246-992F-69E48C34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9DDA65-F11B-4D49-BE87-2DDB45ED4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FFBDF-D70D-4FCA-AF1E-F6F0453EE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CCDB-3A5E-4C82-8D0F-11BD3F638E3C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1DDE3-3869-424D-88E6-A6F8D38C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5A3C-B6F3-4DB2-A02F-882689D5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15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961E6E-5C6B-455D-85E9-A68BC4809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82FF3-41F0-4CDB-83BF-8C1D77B43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BF2E9-8CC2-4523-960F-7E53E923A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CCDB-3A5E-4C82-8D0F-11BD3F638E3C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66AEF-6F71-4377-B639-8897AEF0D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FC54B-6418-4712-9B62-ADE09297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84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E78F-0139-412D-B853-731605CE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8FEA9-C785-4F39-B448-1C337C620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B2B11-94FB-4B10-850E-D14414D6B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CCDB-3A5E-4C82-8D0F-11BD3F638E3C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A0DF1-840C-45D9-A14B-73288EB1D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2E693-FF2E-422E-B1AE-657146CB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91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9E9A5-5B08-4605-B37F-1B8DBD79C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12820-74D1-4D90-9A37-D6FDDAC3D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E11C0-AF62-4615-93E6-ECE9E4FD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CCDB-3A5E-4C82-8D0F-11BD3F638E3C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CDAB4-447E-4776-8D81-3D2FBD892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0ED69-39F8-401A-87AB-D1C25FCE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79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2E0D-A42E-4920-B649-DFE62625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3519C-D180-4ACE-B925-C01C2708C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65D46-4FAB-48C0-96BA-341A46EB1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C9079-F772-4114-A85A-BCB9FB0D9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CCDB-3A5E-4C82-8D0F-11BD3F638E3C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2A893-664F-445C-BF2C-33AF7BB80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31CC3-6D36-4164-8A7F-3705A7C97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5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28C94-52C6-411C-ABB0-B7CDE89E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1FC45-2A28-4505-850A-C7B781861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F2B2F-30C7-4640-B840-90A6B92FE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AA961-E021-49A3-A6BC-6C14BC9017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647FF2-E7EE-45B2-AEE9-4E66BB2BCD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ECF7F2-CCC9-4F8B-B3E9-24350637C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CCDB-3A5E-4C82-8D0F-11BD3F638E3C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52648F-2440-4957-9E55-D47948A7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12D8D-7707-474B-828C-41662A1B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8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DDC4-19EC-43B6-ADD8-DFB3503DD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0596D-A08B-4CC6-BF46-327AA6DEC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CCDB-3A5E-4C82-8D0F-11BD3F638E3C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FBF5E-20FA-4637-AA6D-1979D35E5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55317-D733-4A08-B3B4-C7F29695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20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1870E1-BDBD-4A92-995A-84EDA0DD2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CCDB-3A5E-4C82-8D0F-11BD3F638E3C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79936-C2B2-4F3D-81A9-72684AB2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46A2C-4CA1-45D6-8EA3-E9E49E748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90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687F3-11EC-4D68-8405-87109445D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0E962-451B-435F-9142-4E3201C4B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FCAD6-B738-472D-85FA-16B4E90E2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0E86F-D5F6-4F06-9D96-86FC8EE8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CCDB-3A5E-4C82-8D0F-11BD3F638E3C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BD430-A7B9-448E-B6E1-9700DB22F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10649-9DDB-458E-B306-E87D41762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4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67CD0-1385-402F-9592-7E38953E2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5433D3-9353-4622-8343-C1427F0373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241D5-DDE1-406B-A118-2D9EDC10A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0F575-0023-400B-97B4-04B5B5D6F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CCDB-3A5E-4C82-8D0F-11BD3F638E3C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DD9CA-BD92-4627-9B82-DC3C6E06D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84E0E-14C2-4426-90FC-75BEDBFC5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99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968AD6-8EBF-40EE-B487-B4F29E41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7BA8B-EDE2-4420-B1EB-75B88CF56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B7535-1F6E-4861-94A4-3A9F2D27C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4CCDB-3A5E-4C82-8D0F-11BD3F638E3C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CC16C-D990-4A4E-8B0D-E1EC874FA9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097BF-2635-4059-83F4-A2DAE0C58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51908-B15D-44F0-BEE8-61A2991BC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3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syanco.github.io/CECAM_2019_Occupancy_Workshop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ound, animal, outdoor&#10;&#10;Description automatically generated">
            <a:extLst>
              <a:ext uri="{FF2B5EF4-FFF2-40B4-BE49-F238E27FC236}">
                <a16:creationId xmlns:a16="http://schemas.microsoft.com/office/drawing/2014/main" id="{47B3693E-8468-4843-95AA-D8B88D800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3" r="18612"/>
          <a:stretch/>
        </p:blipFill>
        <p:spPr>
          <a:xfrm>
            <a:off x="1047963" y="10"/>
            <a:ext cx="6904236" cy="6857990"/>
          </a:xfrm>
          <a:prstGeom prst="rect">
            <a:avLst/>
          </a:prstGeom>
        </p:spPr>
      </p:pic>
      <p:pic>
        <p:nvPicPr>
          <p:cNvPr id="7" name="Picture 6" descr="A owl sitting on a rock&#10;&#10;Description automatically generated">
            <a:extLst>
              <a:ext uri="{FF2B5EF4-FFF2-40B4-BE49-F238E27FC236}">
                <a16:creationId xmlns:a16="http://schemas.microsoft.com/office/drawing/2014/main" id="{AE1B811C-1C9A-43AE-99F6-FB85BB7A3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6" r="-3" b="12389"/>
          <a:stretch/>
        </p:blipFill>
        <p:spPr>
          <a:xfrm>
            <a:off x="8129873" y="1"/>
            <a:ext cx="4062127" cy="2176272"/>
          </a:xfrm>
          <a:prstGeom prst="rect">
            <a:avLst/>
          </a:prstGeom>
        </p:spPr>
      </p:pic>
      <p:pic>
        <p:nvPicPr>
          <p:cNvPr id="11" name="Picture 10" descr="A teddy bear&#10;&#10;Description automatically generated">
            <a:extLst>
              <a:ext uri="{FF2B5EF4-FFF2-40B4-BE49-F238E27FC236}">
                <a16:creationId xmlns:a16="http://schemas.microsoft.com/office/drawing/2014/main" id="{90E1543E-1A44-47DE-93BF-DA8D07C97B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69" r="-3" b="11596"/>
          <a:stretch/>
        </p:blipFill>
        <p:spPr>
          <a:xfrm>
            <a:off x="8129871" y="2346665"/>
            <a:ext cx="4062128" cy="2176272"/>
          </a:xfrm>
          <a:prstGeom prst="rect">
            <a:avLst/>
          </a:prstGeom>
        </p:spPr>
      </p:pic>
      <p:pic>
        <p:nvPicPr>
          <p:cNvPr id="13" name="Picture 12" descr="A close up of a nest&#10;&#10;Description automatically generated">
            <a:extLst>
              <a:ext uri="{FF2B5EF4-FFF2-40B4-BE49-F238E27FC236}">
                <a16:creationId xmlns:a16="http://schemas.microsoft.com/office/drawing/2014/main" id="{750948C6-0AAA-4F60-89CE-7DC9227FD1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01" r="10617" b="-3"/>
          <a:stretch/>
        </p:blipFill>
        <p:spPr>
          <a:xfrm rot="5400000">
            <a:off x="9072797" y="3751493"/>
            <a:ext cx="2176272" cy="40621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DA5566D-CF93-43B6-8826-B19E1B3EA60F}"/>
              </a:ext>
            </a:extLst>
          </p:cNvPr>
          <p:cNvSpPr/>
          <p:nvPr/>
        </p:nvSpPr>
        <p:spPr>
          <a:xfrm>
            <a:off x="0" y="0"/>
            <a:ext cx="3616657" cy="687069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39000">
                <a:schemeClr val="bg1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B960A4-69FB-410F-8F24-88549AB2B089}"/>
              </a:ext>
            </a:extLst>
          </p:cNvPr>
          <p:cNvSpPr txBox="1"/>
          <p:nvPr/>
        </p:nvSpPr>
        <p:spPr>
          <a:xfrm>
            <a:off x="118280" y="406558"/>
            <a:ext cx="597772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Bahnschrift SemiBold Condensed" panose="020B0502040204020203" pitchFamily="34" charset="0"/>
              </a:rPr>
              <a:t>Introduction to Occupancy Modeling</a:t>
            </a:r>
          </a:p>
          <a:p>
            <a:endParaRPr lang="en-US" sz="3200" dirty="0">
              <a:latin typeface="Bahnschrift SemiBold Condensed" panose="020B0502040204020203" pitchFamily="34" charset="0"/>
            </a:endParaRPr>
          </a:p>
          <a:p>
            <a:r>
              <a:rPr lang="en-US" sz="2800" dirty="0">
                <a:latin typeface="Bahnschrift SemiBold Condensed" panose="020B0502040204020203" pitchFamily="34" charset="0"/>
              </a:rPr>
              <a:t>CECAM, Mérida, Yucatán</a:t>
            </a:r>
          </a:p>
          <a:p>
            <a:endParaRPr lang="en-US" sz="2800" dirty="0">
              <a:latin typeface="Bahnschrift SemiBold Condensed" panose="020B0502040204020203" pitchFamily="34" charset="0"/>
            </a:endParaRPr>
          </a:p>
          <a:p>
            <a:r>
              <a:rPr lang="en-US" sz="2800" dirty="0">
                <a:latin typeface="Bahnschrift SemiBold Condensed" panose="020B0502040204020203" pitchFamily="34" charset="0"/>
              </a:rPr>
              <a:t>31 Aug – 1 Sep, 2019</a:t>
            </a:r>
          </a:p>
          <a:p>
            <a:endParaRPr lang="en-US" sz="2800" dirty="0">
              <a:latin typeface="Bahnschrift SemiBold Condensed" panose="020B0502040204020203" pitchFamily="34" charset="0"/>
            </a:endParaRPr>
          </a:p>
          <a:p>
            <a:r>
              <a:rPr lang="en-US" sz="2800" dirty="0">
                <a:latin typeface="Bahnschrift SemiBold Condensed" panose="020B0502040204020203" pitchFamily="34" charset="0"/>
              </a:rPr>
              <a:t>Allison Pierce, Scott Yanco, Michael Wunder, PhD</a:t>
            </a:r>
          </a:p>
        </p:txBody>
      </p:sp>
    </p:spTree>
    <p:extLst>
      <p:ext uri="{BB962C8B-B14F-4D97-AF65-F5344CB8AC3E}">
        <p14:creationId xmlns:p14="http://schemas.microsoft.com/office/powerpoint/2010/main" val="273925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76F11FE-C5D8-470B-8661-CB6CBBBA5E98}"/>
              </a:ext>
            </a:extLst>
          </p:cNvPr>
          <p:cNvSpPr/>
          <p:nvPr/>
        </p:nvSpPr>
        <p:spPr>
          <a:xfrm>
            <a:off x="193344" y="167185"/>
            <a:ext cx="11805313" cy="6523630"/>
          </a:xfrm>
          <a:prstGeom prst="roundRect">
            <a:avLst>
              <a:gd name="adj" fmla="val 997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Instructors: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Allison Pierce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Scott Yanco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Michael Wunder, PhD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Introduce yourselves: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Research interests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Comfort with 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Experience with occupancy modeling (or mark-recapture)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Why are you 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Course website: </a:t>
            </a:r>
            <a:r>
              <a:rPr lang="en-US" sz="2800" dirty="0">
                <a:latin typeface="Bahnschrift Light" panose="020B0502040204020203" pitchFamily="34" charset="0"/>
                <a:hlinkClick r:id="rId2"/>
              </a:rPr>
              <a:t>https://syanco.github.io/CECAM_2019_Occupancy_Workshop/</a:t>
            </a:r>
            <a:endParaRPr lang="en-US" sz="2800" dirty="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Coding sessions – how to ask for help!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" panose="020B0502040204020203" pitchFamily="34" charset="0"/>
              </a:rPr>
              <a:t>Outline, breaks, questions, etc.</a:t>
            </a:r>
          </a:p>
        </p:txBody>
      </p:sp>
      <p:pic>
        <p:nvPicPr>
          <p:cNvPr id="4" name="Picture 3" descr="A close up of an owl&#10;&#10;Description automatically generated">
            <a:extLst>
              <a:ext uri="{FF2B5EF4-FFF2-40B4-BE49-F238E27FC236}">
                <a16:creationId xmlns:a16="http://schemas.microsoft.com/office/drawing/2014/main" id="{F3B93AD1-A059-41BA-91DC-2321F6C56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268" y="494731"/>
            <a:ext cx="4107976" cy="3080982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28412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D53733-3B81-4DA8-9F8C-E3A59AD24112}"/>
              </a:ext>
            </a:extLst>
          </p:cNvPr>
          <p:cNvSpPr txBox="1"/>
          <p:nvPr/>
        </p:nvSpPr>
        <p:spPr>
          <a:xfrm>
            <a:off x="163773" y="163773"/>
            <a:ext cx="5254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If you don’t have R installed yet: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C100B-F9F9-4898-9E60-04A5C0CE4786}"/>
              </a:ext>
            </a:extLst>
          </p:cNvPr>
          <p:cNvSpPr txBox="1"/>
          <p:nvPr/>
        </p:nvSpPr>
        <p:spPr>
          <a:xfrm>
            <a:off x="477672" y="1433015"/>
            <a:ext cx="10181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Bahnschrift Light" panose="020B0502040204020203" pitchFamily="34" charset="0"/>
              </a:rPr>
              <a:t>R: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Download R (free) at:</a:t>
            </a:r>
          </a:p>
          <a:p>
            <a:r>
              <a:rPr lang="en-US" sz="2400" dirty="0">
                <a:latin typeface="Bahnschrift Light" panose="020B0502040204020203" pitchFamily="34" charset="0"/>
                <a:hlinkClick r:id="rId2"/>
              </a:rPr>
              <a:t>https://cran.r-project.org/</a:t>
            </a:r>
            <a:endParaRPr lang="en-US" sz="2400" b="1" u="sng" dirty="0">
              <a:latin typeface="Bahnschrift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3B67D-43AB-4C62-BBBC-55E18BB5D654}"/>
              </a:ext>
            </a:extLst>
          </p:cNvPr>
          <p:cNvSpPr txBox="1"/>
          <p:nvPr/>
        </p:nvSpPr>
        <p:spPr>
          <a:xfrm>
            <a:off x="477671" y="3472092"/>
            <a:ext cx="10181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Bahnschrift Light" panose="020B0502040204020203" pitchFamily="34" charset="0"/>
              </a:rPr>
              <a:t>RStudio: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Download RStudio (free) at:</a:t>
            </a:r>
          </a:p>
          <a:p>
            <a:r>
              <a:rPr lang="en-US" sz="2400" dirty="0">
                <a:hlinkClick r:id="rId3"/>
              </a:rPr>
              <a:t>https://www.rstudio.com/products/rstudio/download/</a:t>
            </a:r>
            <a:endParaRPr lang="en-US" sz="2400" b="1" u="sng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92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01F11C-2A3A-4281-9184-5C2AC54D3F79}"/>
              </a:ext>
            </a:extLst>
          </p:cNvPr>
          <p:cNvSpPr txBox="1"/>
          <p:nvPr/>
        </p:nvSpPr>
        <p:spPr>
          <a:xfrm>
            <a:off x="163773" y="163773"/>
            <a:ext cx="5057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Why use occupancy modeling?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AEE82A-CA78-4460-8203-35472653FA7D}"/>
              </a:ext>
            </a:extLst>
          </p:cNvPr>
          <p:cNvGrpSpPr/>
          <p:nvPr/>
        </p:nvGrpSpPr>
        <p:grpSpPr>
          <a:xfrm>
            <a:off x="163773" y="1288870"/>
            <a:ext cx="4862309" cy="4862309"/>
            <a:chOff x="352069" y="1043211"/>
            <a:chExt cx="5000625" cy="5000625"/>
          </a:xfrm>
        </p:grpSpPr>
        <p:pic>
          <p:nvPicPr>
            <p:cNvPr id="3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AAE4FE32-8F6B-4EE9-9FE4-C3458E333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9" y="1043211"/>
              <a:ext cx="5000625" cy="50006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23B720-557E-4B04-8479-A7FAAF98713E}"/>
                </a:ext>
              </a:extLst>
            </p:cNvPr>
            <p:cNvSpPr txBox="1"/>
            <p:nvPr/>
          </p:nvSpPr>
          <p:spPr>
            <a:xfrm>
              <a:off x="352069" y="5674504"/>
              <a:ext cx="2852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audubon.org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21DFAC-5F78-4989-AC85-C503244B580A}"/>
              </a:ext>
            </a:extLst>
          </p:cNvPr>
          <p:cNvGrpSpPr/>
          <p:nvPr/>
        </p:nvGrpSpPr>
        <p:grpSpPr>
          <a:xfrm>
            <a:off x="5026082" y="1288870"/>
            <a:ext cx="4436858" cy="4862310"/>
            <a:chOff x="3425952" y="489272"/>
            <a:chExt cx="5340096" cy="5852160"/>
          </a:xfrm>
        </p:grpSpPr>
        <p:pic>
          <p:nvPicPr>
            <p:cNvPr id="8" name="Picture 7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2DCB3578-DD47-453B-9CF4-E89262546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952" y="489272"/>
              <a:ext cx="5340096" cy="58521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720A03-E817-4E82-83B5-68F60757DBC7}"/>
                </a:ext>
              </a:extLst>
            </p:cNvPr>
            <p:cNvSpPr txBox="1"/>
            <p:nvPr/>
          </p:nvSpPr>
          <p:spPr>
            <a:xfrm>
              <a:off x="6441629" y="5972100"/>
              <a:ext cx="2324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Birds of North America</a:t>
              </a:r>
            </a:p>
          </p:txBody>
        </p:sp>
      </p:grpSp>
      <p:pic>
        <p:nvPicPr>
          <p:cNvPr id="12" name="Picture 11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4E40E21-A162-4B63-BC25-9C3074B32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679" y="1288869"/>
            <a:ext cx="3755880" cy="48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9F0EA7-3A74-41E4-8AC0-49911BBDF431}"/>
              </a:ext>
            </a:extLst>
          </p:cNvPr>
          <p:cNvSpPr txBox="1"/>
          <p:nvPr/>
        </p:nvSpPr>
        <p:spPr>
          <a:xfrm>
            <a:off x="163773" y="-13649"/>
            <a:ext cx="3352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Imperfect Detection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5" name="Picture 4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BEAD9A9D-D96A-471E-BFA3-8898B16A2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445" y="536303"/>
            <a:ext cx="4995080" cy="3324231"/>
          </a:xfrm>
          <a:prstGeom prst="rect">
            <a:avLst/>
          </a:prstGeom>
        </p:spPr>
      </p:pic>
      <p:pic>
        <p:nvPicPr>
          <p:cNvPr id="7" name="Picture 6" descr="A picture containing rock, food, rocky, ground&#10;&#10;Description automatically generated">
            <a:extLst>
              <a:ext uri="{FF2B5EF4-FFF2-40B4-BE49-F238E27FC236}">
                <a16:creationId xmlns:a16="http://schemas.microsoft.com/office/drawing/2014/main" id="{F10E1F06-C21B-4E01-961F-4DFD03B26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5" y="536303"/>
            <a:ext cx="5911323" cy="3325119"/>
          </a:xfrm>
          <a:prstGeom prst="rect">
            <a:avLst/>
          </a:prstGeom>
        </p:spPr>
      </p:pic>
      <p:pic>
        <p:nvPicPr>
          <p:cNvPr id="10" name="Picture 9" descr="A close up of a lush green hillside&#10;&#10;Description automatically generated">
            <a:extLst>
              <a:ext uri="{FF2B5EF4-FFF2-40B4-BE49-F238E27FC236}">
                <a16:creationId xmlns:a16="http://schemas.microsoft.com/office/drawing/2014/main" id="{02AADED2-7FFB-4AF4-A810-0709B83584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8" b="55529"/>
          <a:stretch/>
        </p:blipFill>
        <p:spPr>
          <a:xfrm>
            <a:off x="459475" y="4053384"/>
            <a:ext cx="11273050" cy="26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6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8D0B96-F13F-4882-BB7F-F02C29894312}"/>
              </a:ext>
            </a:extLst>
          </p:cNvPr>
          <p:cNvSpPr txBox="1"/>
          <p:nvPr/>
        </p:nvSpPr>
        <p:spPr>
          <a:xfrm>
            <a:off x="163773" y="163773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Occupancy can tell us…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4FFF76-5ECE-41DB-8842-F1841A5E9D86}"/>
              </a:ext>
            </a:extLst>
          </p:cNvPr>
          <p:cNvSpPr/>
          <p:nvPr/>
        </p:nvSpPr>
        <p:spPr>
          <a:xfrm>
            <a:off x="8184160" y="3156046"/>
            <a:ext cx="3924472" cy="900753"/>
          </a:xfrm>
          <a:prstGeom prst="roundRect">
            <a:avLst>
              <a:gd name="adj" fmla="val 1124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latin typeface="Bahnschrift SemiBold" panose="020B0502040204020203" pitchFamily="34" charset="0"/>
              </a:rPr>
              <a:t>ψ</a:t>
            </a:r>
            <a:r>
              <a:rPr lang="en-US" sz="2400" dirty="0">
                <a:latin typeface="Bahnschrift SemiBold" panose="020B0502040204020203" pitchFamily="34" charset="0"/>
              </a:rPr>
              <a:t>: probability of occupancy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8B64B0-B250-42B7-9FF1-2139472C7A1D}"/>
              </a:ext>
            </a:extLst>
          </p:cNvPr>
          <p:cNvSpPr/>
          <p:nvPr/>
        </p:nvSpPr>
        <p:spPr>
          <a:xfrm>
            <a:off x="8184160" y="4742597"/>
            <a:ext cx="3924472" cy="900753"/>
          </a:xfrm>
          <a:prstGeom prst="roundRect">
            <a:avLst>
              <a:gd name="adj" fmla="val 1124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Bahnschrift SemiBold" panose="020B0502040204020203" pitchFamily="34" charset="0"/>
              </a:rPr>
              <a:t>p</a:t>
            </a:r>
            <a:r>
              <a:rPr lang="en-US" sz="2400" dirty="0">
                <a:latin typeface="Bahnschrift SemiBold" panose="020B0502040204020203" pitchFamily="34" charset="0"/>
              </a:rPr>
              <a:t>: probability of detection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2DAB73D-F329-41C4-90A7-49BE2DBE05DD}"/>
              </a:ext>
            </a:extLst>
          </p:cNvPr>
          <p:cNvSpPr/>
          <p:nvPr/>
        </p:nvSpPr>
        <p:spPr>
          <a:xfrm>
            <a:off x="68238" y="1569495"/>
            <a:ext cx="3924472" cy="90075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“Population”: total area of interest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441C1D-75BE-484C-864B-A6073BCC1F6D}"/>
              </a:ext>
            </a:extLst>
          </p:cNvPr>
          <p:cNvSpPr/>
          <p:nvPr/>
        </p:nvSpPr>
        <p:spPr>
          <a:xfrm>
            <a:off x="68237" y="3156046"/>
            <a:ext cx="3924472" cy="90075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Sample of sites from Population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C1C65C-7123-477D-AB5D-825FBE9C5C14}"/>
              </a:ext>
            </a:extLst>
          </p:cNvPr>
          <p:cNvSpPr/>
          <p:nvPr/>
        </p:nvSpPr>
        <p:spPr>
          <a:xfrm>
            <a:off x="68236" y="4742597"/>
            <a:ext cx="3924472" cy="90075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Multiple visits per site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3639A16-5792-4988-8680-B800AF4E847F}"/>
              </a:ext>
            </a:extLst>
          </p:cNvPr>
          <p:cNvSpPr/>
          <p:nvPr/>
        </p:nvSpPr>
        <p:spPr>
          <a:xfrm>
            <a:off x="4168648" y="3156046"/>
            <a:ext cx="3839573" cy="90075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Site-level covariates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59FFA54-5DDC-4742-919F-A556ACE08598}"/>
              </a:ext>
            </a:extLst>
          </p:cNvPr>
          <p:cNvSpPr/>
          <p:nvPr/>
        </p:nvSpPr>
        <p:spPr>
          <a:xfrm>
            <a:off x="4168648" y="4742597"/>
            <a:ext cx="3839573" cy="90075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Site-visit-level covariates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C62B221-E0A7-4226-843E-9CC7974037B8}"/>
              </a:ext>
            </a:extLst>
          </p:cNvPr>
          <p:cNvSpPr/>
          <p:nvPr/>
        </p:nvSpPr>
        <p:spPr>
          <a:xfrm>
            <a:off x="3835021" y="3429000"/>
            <a:ext cx="559558" cy="35143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2EFD4A8-A88E-4482-A021-A3A41A4FBDD2}"/>
              </a:ext>
            </a:extLst>
          </p:cNvPr>
          <p:cNvSpPr/>
          <p:nvPr/>
        </p:nvSpPr>
        <p:spPr>
          <a:xfrm>
            <a:off x="3835021" y="5015551"/>
            <a:ext cx="559558" cy="35143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14BA93E-FE29-46A1-9DE3-274A04B28E0C}"/>
              </a:ext>
            </a:extLst>
          </p:cNvPr>
          <p:cNvSpPr/>
          <p:nvPr/>
        </p:nvSpPr>
        <p:spPr>
          <a:xfrm>
            <a:off x="7881585" y="5015551"/>
            <a:ext cx="559558" cy="35143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84725A2-B58A-4348-A358-EC23F02BC9E8}"/>
              </a:ext>
            </a:extLst>
          </p:cNvPr>
          <p:cNvSpPr/>
          <p:nvPr/>
        </p:nvSpPr>
        <p:spPr>
          <a:xfrm>
            <a:off x="7759493" y="3432411"/>
            <a:ext cx="559558" cy="35143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3B723B50-98A5-4D7F-81D5-13F328D11049}"/>
              </a:ext>
            </a:extLst>
          </p:cNvPr>
          <p:cNvSpPr/>
          <p:nvPr/>
        </p:nvSpPr>
        <p:spPr>
          <a:xfrm>
            <a:off x="1762820" y="2364111"/>
            <a:ext cx="535304" cy="893108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B922C87-BBC7-4480-8182-47865B9A0805}"/>
              </a:ext>
            </a:extLst>
          </p:cNvPr>
          <p:cNvSpPr/>
          <p:nvPr/>
        </p:nvSpPr>
        <p:spPr>
          <a:xfrm>
            <a:off x="1762820" y="4008666"/>
            <a:ext cx="535304" cy="893108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086751BD-B6DA-4B2A-8B53-E384955BA578}"/>
              </a:ext>
            </a:extLst>
          </p:cNvPr>
          <p:cNvSpPr/>
          <p:nvPr/>
        </p:nvSpPr>
        <p:spPr>
          <a:xfrm rot="17132230" flipV="1">
            <a:off x="5963880" y="-1818282"/>
            <a:ext cx="1822347" cy="6674573"/>
          </a:xfrm>
          <a:prstGeom prst="curvedLeftArrow">
            <a:avLst>
              <a:gd name="adj1" fmla="val 21412"/>
              <a:gd name="adj2" fmla="val 50000"/>
              <a:gd name="adj3" fmla="val 2441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E1ACEA69-853D-4FFE-8875-EE33B35DDC44}"/>
              </a:ext>
            </a:extLst>
          </p:cNvPr>
          <p:cNvSpPr/>
          <p:nvPr/>
        </p:nvSpPr>
        <p:spPr>
          <a:xfrm rot="17580344" flipV="1">
            <a:off x="6990967" y="-2755600"/>
            <a:ext cx="2363122" cy="9606724"/>
          </a:xfrm>
          <a:prstGeom prst="curvedLeftArrow">
            <a:avLst>
              <a:gd name="adj1" fmla="val 21412"/>
              <a:gd name="adj2" fmla="val 50000"/>
              <a:gd name="adj3" fmla="val 2441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51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275</Words>
  <Application>Microsoft Office PowerPoint</Application>
  <PresentationFormat>Widescreen</PresentationFormat>
  <Paragraphs>44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Bahnschrift Light</vt:lpstr>
      <vt:lpstr>Bahnschrift SemiBold</vt:lpstr>
      <vt:lpstr>Bahnschrift SemiBold 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Yanco</dc:creator>
  <cp:lastModifiedBy>Scott Yanco</cp:lastModifiedBy>
  <cp:revision>12</cp:revision>
  <dcterms:created xsi:type="dcterms:W3CDTF">2019-08-30T18:09:39Z</dcterms:created>
  <dcterms:modified xsi:type="dcterms:W3CDTF">2019-08-31T02:55:06Z</dcterms:modified>
</cp:coreProperties>
</file>